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3"/>
  </p:notesMasterIdLst>
  <p:handoutMasterIdLst>
    <p:handoutMasterId r:id="rId14"/>
  </p:handoutMasterIdLst>
  <p:sldIdLst>
    <p:sldId id="582" r:id="rId3"/>
    <p:sldId id="639" r:id="rId4"/>
    <p:sldId id="640" r:id="rId5"/>
    <p:sldId id="641" r:id="rId6"/>
    <p:sldId id="642" r:id="rId7"/>
    <p:sldId id="643" r:id="rId8"/>
    <p:sldId id="644" r:id="rId9"/>
    <p:sldId id="645" r:id="rId10"/>
    <p:sldId id="646" r:id="rId11"/>
    <p:sldId id="638" r:id="rId12"/>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A3AC"/>
    <a:srgbClr val="E7E0D0"/>
    <a:srgbClr val="54859F"/>
    <a:srgbClr val="55869F"/>
    <a:srgbClr val="DDDDDD"/>
    <a:srgbClr val="7FB1A9"/>
    <a:srgbClr val="567B27"/>
    <a:srgbClr val="FFFFFF"/>
    <a:srgbClr val="22D7DD"/>
    <a:srgbClr val="588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03" d="100"/>
          <a:sy n="103" d="100"/>
        </p:scale>
        <p:origin x="150"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6.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Custom layout">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6300718" y="-2601021"/>
            <a:ext cx="8977380" cy="5533714"/>
          </a:xfrm>
          <a:prstGeom prst="rect">
            <a:avLst/>
          </a:prstGeom>
        </p:spPr>
      </p:pic>
      <p:pic>
        <p:nvPicPr>
          <p:cNvPr id="4" name="图片 3"/>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3474272" y="5204830"/>
            <a:ext cx="8977380" cy="553371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talog">
    <p:spTree>
      <p:nvGrpSpPr>
        <p:cNvPr id="1" name=""/>
        <p:cNvGrpSpPr/>
        <p:nvPr/>
      </p:nvGrpSpPr>
      <p:grpSpPr>
        <a:xfrm>
          <a:off x="0" y="0"/>
          <a:ext cx="0" cy="0"/>
          <a:chOff x="0" y="0"/>
          <a:chExt cx="0" cy="0"/>
        </a:xfrm>
      </p:grpSpPr>
      <p:sp>
        <p:nvSpPr>
          <p:cNvPr id="3" name="矩形 2"/>
          <p:cNvSpPr/>
          <p:nvPr userDrawn="1"/>
        </p:nvSpPr>
        <p:spPr>
          <a:xfrm>
            <a:off x="337499" y="279742"/>
            <a:ext cx="11517001" cy="629883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等腰三角形 5"/>
          <p:cNvSpPr>
            <a:spLocks noChangeAspect="1"/>
          </p:cNvSpPr>
          <p:nvPr userDrawn="1"/>
        </p:nvSpPr>
        <p:spPr>
          <a:xfrm flipV="1">
            <a:off x="5916046" y="279742"/>
            <a:ext cx="359906" cy="3102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page-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rush"/>
      </p:transition>
    </mc:Choice>
    <mc:Fallback>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756213" y="0"/>
            <a:ext cx="5435788" cy="6858003"/>
          </a:xfrm>
          <a:custGeom>
            <a:avLst/>
            <a:gdLst>
              <a:gd name="connsiteX0" fmla="*/ 2130130 w 5435788"/>
              <a:gd name="connsiteY0" fmla="*/ 0 h 6858002"/>
              <a:gd name="connsiteX1" fmla="*/ 5435788 w 5435788"/>
              <a:gd name="connsiteY1" fmla="*/ 0 h 6858002"/>
              <a:gd name="connsiteX2" fmla="*/ 5435788 w 5435788"/>
              <a:gd name="connsiteY2" fmla="*/ 6858002 h 6858002"/>
              <a:gd name="connsiteX3" fmla="*/ 0 w 5435788"/>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435788" h="6858002">
                <a:moveTo>
                  <a:pt x="2130130" y="0"/>
                </a:moveTo>
                <a:lnTo>
                  <a:pt x="5435788" y="0"/>
                </a:lnTo>
                <a:lnTo>
                  <a:pt x="5435788" y="6858002"/>
                </a:lnTo>
                <a:lnTo>
                  <a:pt x="0" y="6858002"/>
                </a:lnTo>
                <a:close/>
              </a:path>
            </a:pathLst>
          </a:custGeom>
        </p:spPr>
        <p:txBody>
          <a:bodyPr wrap="square" lIns="68580" tIns="34290" rIns="68580" bIns="34290">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advTm="5000"/>
    </mc:Choice>
    <mc:Fallback>
      <p:transition spd="slow"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userDrawn="1"/>
        </p:nvSpPr>
        <p:spPr>
          <a:xfrm flipH="1">
            <a:off x="0" y="0"/>
            <a:ext cx="12192000" cy="6858000"/>
          </a:xfrm>
          <a:prstGeom prst="rect">
            <a:avLst/>
          </a:prstGeom>
          <a:gradFill>
            <a:gsLst>
              <a:gs pos="31000">
                <a:schemeClr val="accent1">
                  <a:lumMod val="5000"/>
                  <a:lumOff val="95000"/>
                  <a:alpha val="19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advClick="0" advTm="1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3.xml"/><Relationship Id="rId20" Type="http://schemas.openxmlformats.org/officeDocument/2006/relationships/tags" Target="../tags/tag2.xml"/><Relationship Id="rId2" Type="http://schemas.openxmlformats.org/officeDocument/2006/relationships/slideLayout" Target="../slideLayouts/slideLayout2.xml"/><Relationship Id="rId19" Type="http://schemas.openxmlformats.org/officeDocument/2006/relationships/tags" Target="../tags/tag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Arial" panose="020B0604020202020204" pitchFamily="34" charset="0"/>
                <a:ea typeface="Arial" panose="020B0604020202020204" pitchFamily="34" charset="0"/>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Arial" panose="020B0604020202020204" pitchFamily="34" charset="0"/>
                <a:ea typeface="Arial" panose="020B0604020202020204" pitchFamily="34" charset="0"/>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Arial" panose="020B0604020202020204" pitchFamily="34" charset="0"/>
                <a:ea typeface="Arial" panose="020B0604020202020204" pitchFamily="34" charset="0"/>
              </a:defRPr>
            </a:lvl1pPr>
          </a:lstStyle>
          <a:p>
            <a:fld id="{565CE74E-AB26-4998-AD42-012C4C1AD076}" type="slidenum">
              <a:rPr lang="zh-CN" altLang="en-US" smtClean="0"/>
            </a:fld>
            <a:endParaRPr lang="zh-CN" altLang="en-US"/>
          </a:p>
        </p:txBody>
      </p:sp>
      <p:sp>
        <p:nvSpPr>
          <p:cNvPr id="2"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hyperlink" Target="https://www.instagram.com/peduliskizofrenia/" TargetMode="External"/><Relationship Id="rId3" Type="http://schemas.openxmlformats.org/officeDocument/2006/relationships/hyperlink" Target="https://web.facebook.com/kpsi.pusat" TargetMode="External"/><Relationship Id="rId2" Type="http://schemas.openxmlformats.org/officeDocument/2006/relationships/hyperlink" Target="https://web.facebook.com/groups/skizofrenia" TargetMode="External"/><Relationship Id="rId1" Type="http://schemas.openxmlformats.org/officeDocument/2006/relationships/hyperlink" Target="info.kpsi@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108710" y="2760980"/>
            <a:ext cx="9974580" cy="1567180"/>
            <a:chOff x="2620" y="4851"/>
            <a:chExt cx="15708" cy="2468"/>
          </a:xfrm>
        </p:grpSpPr>
        <p:sp>
          <p:nvSpPr>
            <p:cNvPr id="31" name="文本框 30"/>
            <p:cNvSpPr txBox="1"/>
            <p:nvPr/>
          </p:nvSpPr>
          <p:spPr>
            <a:xfrm>
              <a:off x="2620" y="4851"/>
              <a:ext cx="15708" cy="1743"/>
            </a:xfrm>
            <a:prstGeom prst="rect">
              <a:avLst/>
            </a:prstGeom>
            <a:noFill/>
          </p:spPr>
          <p:txBody>
            <a:bodyPr wrap="square" rtlCol="0">
              <a:spAutoFit/>
            </a:bodyPr>
            <a:p>
              <a:pPr algn="ctr"/>
              <a:r>
                <a:rPr lang="en-US" altLang="zh-CN" sz="6600" dirty="0">
                  <a:solidFill>
                    <a:srgbClr val="55869F"/>
                  </a:solidFill>
                  <a:latin typeface="Arial" panose="020B0604020202020204" pitchFamily="34" charset="0"/>
                  <a:ea typeface="Arial" panose="020B0604020202020204" pitchFamily="34" charset="0"/>
                </a:rPr>
                <a:t>KPSI Safeguarding Policy </a:t>
              </a:r>
              <a:endParaRPr lang="en-US" altLang="zh-CN" sz="6600" dirty="0">
                <a:solidFill>
                  <a:srgbClr val="55869F"/>
                </a:solidFill>
                <a:latin typeface="Arial" panose="020B0604020202020204" pitchFamily="34" charset="0"/>
                <a:ea typeface="Arial" panose="020B0604020202020204" pitchFamily="34" charset="0"/>
              </a:endParaRPr>
            </a:p>
          </p:txBody>
        </p:sp>
        <p:sp>
          <p:nvSpPr>
            <p:cNvPr id="6" name="文本框 5"/>
            <p:cNvSpPr txBox="1"/>
            <p:nvPr/>
          </p:nvSpPr>
          <p:spPr>
            <a:xfrm>
              <a:off x="6682" y="6594"/>
              <a:ext cx="7583" cy="725"/>
            </a:xfrm>
            <a:prstGeom prst="rect">
              <a:avLst/>
            </a:prstGeom>
            <a:noFill/>
          </p:spPr>
          <p:txBody>
            <a:bodyPr wrap="square" rtlCol="0" anchor="t">
              <a:spAutoFit/>
            </a:bodyPr>
            <a:p>
              <a:pPr algn="ctr">
                <a:lnSpc>
                  <a:spcPct val="120000"/>
                </a:lnSpc>
                <a:spcBef>
                  <a:spcPct val="20000"/>
                </a:spcBef>
              </a:pPr>
              <a:r>
                <a:rPr lang="en-US" altLang="zh-CN" sz="2000" dirty="0">
                  <a:solidFill>
                    <a:srgbClr val="9FA3AC"/>
                  </a:solidFill>
                  <a:latin typeface="Arial" panose="020B0604020202020204" pitchFamily="34" charset="0"/>
                  <a:ea typeface="Arial" panose="020B0604020202020204" pitchFamily="34" charset="0"/>
                  <a:sym typeface="Arial" panose="020B0604020202020204" pitchFamily="34" charset="0"/>
                </a:rPr>
                <a:t>Komunitas Peduli Skizofrenia Indonesia</a:t>
              </a:r>
              <a:endParaRPr lang="en-US" altLang="zh-CN" sz="2000" dirty="0">
                <a:solidFill>
                  <a:srgbClr val="9FA3AC"/>
                </a:solidFill>
                <a:latin typeface="Arial" panose="020B0604020202020204" pitchFamily="34" charset="0"/>
                <a:ea typeface="Arial" panose="020B0604020202020204" pitchFamily="34" charset="0"/>
                <a:sym typeface="Arial" panose="020B0604020202020204" pitchFamily="34" charset="0"/>
              </a:endParaRPr>
            </a:p>
          </p:txBody>
        </p:sp>
      </p:gr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1" name="文本框 30"/>
          <p:cNvSpPr txBox="1"/>
          <p:nvPr/>
        </p:nvSpPr>
        <p:spPr>
          <a:xfrm>
            <a:off x="2435860" y="2750185"/>
            <a:ext cx="7320280" cy="1106805"/>
          </a:xfrm>
          <a:prstGeom prst="rect">
            <a:avLst/>
          </a:prstGeom>
          <a:noFill/>
        </p:spPr>
        <p:txBody>
          <a:bodyPr wrap="square" rtlCol="0">
            <a:spAutoFit/>
          </a:bodyPr>
          <a:p>
            <a:pPr algn="ctr"/>
            <a:r>
              <a:rPr lang="en-US" altLang="zh-CN" sz="6600" dirty="0">
                <a:solidFill>
                  <a:srgbClr val="55869F"/>
                </a:solidFill>
                <a:latin typeface="Arial" panose="020B0604020202020204" pitchFamily="34" charset="0"/>
                <a:ea typeface="Arial" panose="020B0604020202020204" pitchFamily="34" charset="0"/>
              </a:rPr>
              <a:t>Thank You</a:t>
            </a:r>
            <a:endParaRPr lang="en-US" altLang="zh-CN" sz="6600" dirty="0">
              <a:solidFill>
                <a:srgbClr val="55869F"/>
              </a:solidFill>
              <a:latin typeface="Arial" panose="020B0604020202020204" pitchFamily="34" charset="0"/>
              <a:ea typeface="Arial" panose="020B0604020202020204" pitchFamily="34" charset="0"/>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259205" y="1514475"/>
            <a:ext cx="9672955" cy="3046095"/>
          </a:xfrm>
          <a:prstGeom prst="rect">
            <a:avLst/>
          </a:prstGeom>
          <a:noFill/>
        </p:spPr>
        <p:txBody>
          <a:bodyPr wrap="square" rtlCol="0">
            <a:spAutoFit/>
          </a:bodyPr>
          <a:p>
            <a:pPr algn="l"/>
            <a:r>
              <a:rPr lang="en-US" sz="3200" b="1"/>
              <a:t>What is Safeguarding Policy</a:t>
            </a:r>
            <a:endParaRPr lang="en-US" sz="3200" b="1"/>
          </a:p>
          <a:p>
            <a:pPr algn="l"/>
            <a:endParaRPr lang="en-US" sz="3200" b="1"/>
          </a:p>
          <a:p>
            <a:pPr algn="l"/>
            <a:r>
              <a:rPr lang="en-US" sz="3200"/>
              <a:t>Safeguarding is the implementation of appropriate policies, procedures and practices to ensure that our staff, partners and programs do not harm the people with whom we interact.</a:t>
            </a:r>
            <a:endParaRPr 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52145" y="1069340"/>
            <a:ext cx="10685780" cy="5169535"/>
          </a:xfrm>
          <a:prstGeom prst="rect">
            <a:avLst/>
          </a:prstGeom>
          <a:noFill/>
        </p:spPr>
        <p:txBody>
          <a:bodyPr wrap="square" rtlCol="0">
            <a:spAutoFit/>
          </a:bodyPr>
          <a:p>
            <a:pPr algn="l"/>
            <a:r>
              <a:rPr lang="en-US" sz="3200" b="1"/>
              <a:t>Our Values ​​and Principles</a:t>
            </a:r>
            <a:endParaRPr lang="en-US"/>
          </a:p>
          <a:p>
            <a:pPr algn="l"/>
            <a:endParaRPr lang="en-US"/>
          </a:p>
          <a:p>
            <a:pPr algn="l"/>
            <a:r>
              <a:rPr lang="en-US" sz="2000"/>
              <a:t>KPSI does not allow partners, suppliers, subcontractors, agents, or individuals who work with KPSI to engage in human rights violations, abuse of the rights of people with disabilities, stigmatize mental health issues or people with mental disorders, or poor safety practices. KPSI beneficiaries are People with Mental Disorders (ODGJ) or Survivors of Mental Disorders (Lived Experience) and their families, who are under 15 years of age and above, and all people with mental disabilities (ODGJ) to be protected regardless of any personal characteristics, including age, gender, ability, culture, racial origin, class, religion and beliefs, and sexual identity.</a:t>
            </a:r>
            <a:endParaRPr lang="en-US" sz="2000"/>
          </a:p>
          <a:p>
            <a:pPr algn="l"/>
            <a:endParaRPr lang="en-US" sz="2000"/>
          </a:p>
          <a:p>
            <a:pPr algn="l"/>
            <a:r>
              <a:rPr lang="en-US" sz="2000"/>
              <a:t>This policy applies to everyone who works for us or on our behalf in any capacity, including employees at all levels, directors, officers, agency workers, seconded workers, volunteers, interns, agents, contractors, external consultants, third party representatives, suppliers, and business partners. This policy applies during and outside of business hours, every day of the year.</a:t>
            </a:r>
            <a:endParaRPr 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948690" y="1009015"/>
            <a:ext cx="10294620" cy="5015865"/>
          </a:xfrm>
          <a:prstGeom prst="rect">
            <a:avLst/>
          </a:prstGeom>
          <a:noFill/>
        </p:spPr>
        <p:txBody>
          <a:bodyPr wrap="square" rtlCol="0">
            <a:spAutoFit/>
          </a:bodyPr>
          <a:p>
            <a:pPr algn="l"/>
            <a:r>
              <a:rPr lang="en-US" sz="2800" b="1"/>
              <a:t>Here are some other safeguarding provisions</a:t>
            </a:r>
            <a:endParaRPr lang="en-US" sz="2800" b="1"/>
          </a:p>
          <a:p>
            <a:pPr algn="l"/>
            <a:endParaRPr lang="en-US" sz="2800" b="1"/>
          </a:p>
          <a:p>
            <a:pPr algn="l"/>
            <a:r>
              <a:rPr lang="en-US" sz="2400"/>
              <a:t>1. Health services based on scientific facts</a:t>
            </a:r>
            <a:endParaRPr lang="en-US" sz="2400"/>
          </a:p>
          <a:p>
            <a:pPr algn="l"/>
            <a:r>
              <a:rPr lang="en-US" sz="2400"/>
              <a:t>KPSI provides education and support to survivors and their families (caregivers) in accordance with the principles of health services based on scientific facts, by encouraging access to public services in the fields of health, social, education, employment, law and human rights and others.</a:t>
            </a:r>
            <a:endParaRPr lang="en-US" sz="2400"/>
          </a:p>
          <a:p>
            <a:pPr algn="l"/>
            <a:endParaRPr lang="en-US" sz="2400"/>
          </a:p>
          <a:p>
            <a:pPr algn="l"/>
            <a:r>
              <a:rPr lang="en-US" sz="2400"/>
              <a:t>2. Communication</a:t>
            </a:r>
            <a:endParaRPr lang="en-US" sz="2400"/>
          </a:p>
          <a:p>
            <a:pPr algn="l"/>
            <a:r>
              <a:rPr lang="en-US" sz="2400"/>
              <a:t>The means of communication used by KPSI officially are through the website, Facebook fanpage, Facebook group, Instagram, TikTok, YouTube, email info.kpsi@gmail.com and telephone number (021) 22043440 or 085773383889.</a:t>
            </a:r>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913130" y="1098550"/>
            <a:ext cx="10193655" cy="4523105"/>
          </a:xfrm>
          <a:prstGeom prst="rect">
            <a:avLst/>
          </a:prstGeom>
          <a:noFill/>
        </p:spPr>
        <p:txBody>
          <a:bodyPr wrap="square" rtlCol="0">
            <a:spAutoFit/>
          </a:bodyPr>
          <a:p>
            <a:pPr algn="l"/>
            <a:r>
              <a:rPr lang="en-US" sz="2400"/>
              <a:t>3. Visits</a:t>
            </a:r>
            <a:endParaRPr lang="en-US" sz="2400"/>
          </a:p>
          <a:p>
            <a:pPr algn="l"/>
            <a:r>
              <a:rPr lang="en-US" sz="2400"/>
              <a:t>Visiting to participate in peer support activities and other KPSI activities must follow existing regulations and follow the values ​​in this activity. It is prohibited to take photos, videos, or broadcast Visits for research, coverage and other purposes must contact KPSI at least one week in advance.</a:t>
            </a:r>
            <a:endParaRPr lang="en-US" sz="2400"/>
          </a:p>
          <a:p>
            <a:pPr algn="l"/>
            <a:endParaRPr lang="en-US" sz="2400"/>
          </a:p>
          <a:p>
            <a:pPr algn="l"/>
            <a:r>
              <a:rPr lang="en-US" sz="2400"/>
              <a:t>4. Full involvement of survivors</a:t>
            </a:r>
            <a:endParaRPr lang="en-US" sz="2400"/>
          </a:p>
          <a:p>
            <a:pPr algn="l"/>
            <a:r>
              <a:rPr lang="en-US" sz="2400"/>
              <a:t>The involvement of survivors in all KPSI activities from planning to implementation of activities, will prioritize the involvement of survivors (lived experience) according to the principle of nothing about us without us</a:t>
            </a:r>
            <a:endParaRPr 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125220" y="1151255"/>
            <a:ext cx="9873615" cy="3969385"/>
          </a:xfrm>
          <a:prstGeom prst="rect">
            <a:avLst/>
          </a:prstGeom>
          <a:noFill/>
        </p:spPr>
        <p:txBody>
          <a:bodyPr wrap="square" rtlCol="0">
            <a:spAutoFit/>
          </a:bodyPr>
          <a:p>
            <a:pPr algn="l"/>
            <a:r>
              <a:rPr lang="en-US" sz="2800"/>
              <a:t>5. Transparency</a:t>
            </a:r>
            <a:endParaRPr lang="en-US" sz="2800"/>
          </a:p>
          <a:p>
            <a:pPr algn="l"/>
            <a:r>
              <a:rPr lang="en-US" sz="2800"/>
              <a:t>KPSI is an organization that upholds transparency and the principles of anti-corruption, collusion and nepotism.</a:t>
            </a:r>
            <a:endParaRPr lang="en-US" sz="2800"/>
          </a:p>
          <a:p>
            <a:pPr algn="l"/>
            <a:endParaRPr lang="en-US" sz="2800"/>
          </a:p>
          <a:p>
            <a:pPr algn="l"/>
            <a:r>
              <a:rPr lang="en-US" sz="2800"/>
              <a:t>6. Photo and video policy</a:t>
            </a:r>
            <a:endParaRPr lang="en-US" sz="2800"/>
          </a:p>
          <a:p>
            <a:pPr algn="l"/>
            <a:r>
              <a:rPr lang="en-US" sz="2800"/>
              <a:t>Every photo or video taken by KPSI for any purpose will go through the approval process of the person concerned. KPSI will not use photos or videos for publication purposes without the permission of the parties involved.</a:t>
            </a:r>
            <a:endParaRPr 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207135" y="1021080"/>
            <a:ext cx="9631680" cy="4831080"/>
          </a:xfrm>
          <a:prstGeom prst="rect">
            <a:avLst/>
          </a:prstGeom>
          <a:noFill/>
        </p:spPr>
        <p:txBody>
          <a:bodyPr wrap="square" rtlCol="0">
            <a:spAutoFit/>
          </a:bodyPr>
          <a:p>
            <a:pPr algn="l"/>
            <a:r>
              <a:rPr lang="en-US" sz="2800" b="1"/>
              <a:t>7. Downloading photos, videos and broadcasting</a:t>
            </a:r>
            <a:endParaRPr lang="en-US" sz="2800" b="1"/>
          </a:p>
          <a:p>
            <a:pPr algn="l"/>
            <a:endParaRPr lang="en-US" sz="2800" b="1"/>
          </a:p>
          <a:p>
            <a:pPr algn="l"/>
            <a:r>
              <a:rPr lang="en-US" sz="2800"/>
              <a:t>KPSI takes seriously the issue of misuse of photos/videos/video streaming of survivors and other beneficiaries. Photos of survivors are taken with the permission of the survivors and their families. KPSI must protect the integrity of the information that has been given to us. That is why KPSI does not allow downloading, copying, broadcasting or replicating photos or other information from the KPSI website or social media accounts without written permission.</a:t>
            </a:r>
            <a:endParaRPr 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207135" y="1595120"/>
            <a:ext cx="9698355" cy="3107690"/>
          </a:xfrm>
          <a:prstGeom prst="rect">
            <a:avLst/>
          </a:prstGeom>
          <a:noFill/>
        </p:spPr>
        <p:txBody>
          <a:bodyPr wrap="square" rtlCol="0">
            <a:spAutoFit/>
          </a:bodyPr>
          <a:p>
            <a:pPr algn="l"/>
            <a:r>
              <a:rPr lang="en-US" sz="2800" b="1"/>
              <a:t>REPORTING MEANS</a:t>
            </a:r>
            <a:endParaRPr lang="en-US" sz="2800" b="1"/>
          </a:p>
          <a:p>
            <a:pPr algn="l"/>
            <a:endParaRPr lang="en-US" sz="2800" b="1"/>
          </a:p>
          <a:p>
            <a:pPr algn="l"/>
            <a:r>
              <a:rPr lang="en-US" sz="2800"/>
              <a:t>If you find cases of human rights violations and others against KPSI assisted communities, KPSI staff and volunteers, or its affiliates, you can report through the KPSI Call Center 021-22043440 or 085773383889 or info.kpsi@gmail.com</a:t>
            </a: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Content Placeholder 2"/>
          <p:cNvSpPr>
            <a:spLocks noGrp="1"/>
          </p:cNvSpPr>
          <p:nvPr/>
        </p:nvSpPr>
        <p:spPr>
          <a:xfrm>
            <a:off x="609600" y="1143000"/>
            <a:ext cx="10972800" cy="4953000"/>
          </a:xfrm>
          <a:prstGeom prst="rect">
            <a:avLst/>
          </a:prstGeom>
          <a:noFill/>
          <a:ln w="9525">
            <a:noFill/>
          </a:ln>
        </p:spPr>
        <p:txBody>
          <a:bodyPr vert="horz" lIns="91440" tIns="45720" rIns="91440" bIns="45720" anchor="t"/>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b="1">
                <a:solidFill>
                  <a:srgbClr val="20124D"/>
                </a:solidFill>
                <a:latin typeface="Century Gothic"/>
                <a:ea typeface="Century Gothic"/>
                <a:sym typeface="Century Gothic"/>
              </a:rPr>
              <a:t>Email:</a:t>
            </a:r>
            <a:endParaRPr lang="en-US" b="1">
              <a:solidFill>
                <a:srgbClr val="20124D"/>
              </a:solidFill>
              <a:latin typeface="Century Gothic"/>
              <a:ea typeface="Century Gothic"/>
              <a:sym typeface="Century Gothic"/>
            </a:endParaRPr>
          </a:p>
          <a:p>
            <a:pPr marL="0" indent="0" algn="ctr">
              <a:spcAft>
                <a:spcPct val="0"/>
              </a:spcAft>
              <a:buNone/>
            </a:pPr>
            <a:r>
              <a:rPr lang="en-GB" altLang="en-US" b="1" u="sng">
                <a:solidFill>
                  <a:srgbClr val="20124D"/>
                </a:solidFill>
                <a:latin typeface="Century Gothic"/>
                <a:ea typeface="Century Gothic"/>
                <a:sym typeface="Century Gothic"/>
                <a:hlinkClick r:id="rId1" action="ppaction://hlinkfile"/>
              </a:rPr>
              <a:t>info.kpsi@gmail.com</a:t>
            </a:r>
            <a:endParaRPr lang="en-GB" altLang="en-US" b="1" u="sng">
              <a:solidFill>
                <a:srgbClr val="20124D"/>
              </a:solidFill>
              <a:latin typeface="Century Gothic"/>
              <a:ea typeface="Century Gothic"/>
              <a:sym typeface="Century Gothic"/>
            </a:endParaRPr>
          </a:p>
          <a:p>
            <a:pPr marL="0" indent="0" algn="ctr">
              <a:spcAft>
                <a:spcPct val="0"/>
              </a:spcAft>
              <a:buNone/>
            </a:pPr>
            <a:r>
              <a:rPr lang="en-US" altLang="en-GB" b="1">
                <a:solidFill>
                  <a:srgbClr val="20124D"/>
                </a:solidFill>
                <a:latin typeface="Century Gothic"/>
                <a:ea typeface="Century Gothic"/>
                <a:sym typeface="Century Gothic"/>
              </a:rPr>
              <a:t>Facebook Group: </a:t>
            </a:r>
            <a:r>
              <a:rPr lang="en-US" altLang="en-GB" b="1" u="sng">
                <a:solidFill>
                  <a:srgbClr val="20124D"/>
                </a:solidFill>
                <a:latin typeface="Century Gothic"/>
                <a:ea typeface="Century Gothic"/>
                <a:sym typeface="Century Gothic"/>
                <a:hlinkClick r:id="rId2" action="ppaction://hlinkfile"/>
              </a:rPr>
              <a:t>https://web.facebook.com/groups/skizofrenia</a:t>
            </a:r>
            <a:endParaRPr lang="en-US" altLang="en-GB" b="1" u="sng">
              <a:solidFill>
                <a:srgbClr val="20124D"/>
              </a:solidFill>
              <a:latin typeface="Century Gothic"/>
              <a:ea typeface="Century Gothic"/>
              <a:sym typeface="Century Gothic"/>
              <a:hlinkClick r:id="rId2" action="ppaction://hlinkfile"/>
            </a:endParaRPr>
          </a:p>
          <a:p>
            <a:pPr marL="0" indent="0" algn="ctr">
              <a:spcAft>
                <a:spcPct val="0"/>
              </a:spcAft>
              <a:buNone/>
            </a:pPr>
            <a:r>
              <a:rPr lang="en-US" altLang="en-GB" b="1">
                <a:solidFill>
                  <a:srgbClr val="20124D"/>
                </a:solidFill>
                <a:latin typeface="Century Gothic"/>
                <a:ea typeface="Century Gothic"/>
                <a:sym typeface="Century Gothic"/>
                <a:hlinkClick r:id="rId2" action="ppaction://hlinkfile"/>
              </a:rPr>
              <a:t>F</a:t>
            </a:r>
            <a:r>
              <a:rPr lang="en-US" altLang="en-GB" b="1">
                <a:solidFill>
                  <a:srgbClr val="20124D"/>
                </a:solidFill>
                <a:latin typeface="Century Gothic"/>
                <a:ea typeface="Century Gothic"/>
                <a:sym typeface="Century Gothic"/>
              </a:rPr>
              <a:t>acebook Page:</a:t>
            </a:r>
            <a:endParaRPr lang="en-US" altLang="en-GB" b="1" u="sng">
              <a:solidFill>
                <a:srgbClr val="20124D"/>
              </a:solidFill>
              <a:latin typeface="Century Gothic"/>
              <a:ea typeface="Century Gothic"/>
              <a:sym typeface="Century Gothic"/>
            </a:endParaRPr>
          </a:p>
          <a:p>
            <a:pPr marL="0" indent="0" algn="ctr">
              <a:spcAft>
                <a:spcPct val="0"/>
              </a:spcAft>
              <a:buNone/>
            </a:pPr>
            <a:r>
              <a:rPr lang="en-US" altLang="en-GB" b="1" u="sng">
                <a:solidFill>
                  <a:srgbClr val="20124D"/>
                </a:solidFill>
                <a:latin typeface="Century Gothic"/>
                <a:ea typeface="Century Gothic"/>
                <a:sym typeface="Century Gothic"/>
                <a:hlinkClick r:id="rId3" action="ppaction://hlinkfile"/>
              </a:rPr>
              <a:t>https://web.facebook.com/kpsi.pusat</a:t>
            </a:r>
            <a:endParaRPr lang="en-US" altLang="en-GB" b="1" u="sng">
              <a:solidFill>
                <a:srgbClr val="20124D"/>
              </a:solidFill>
              <a:latin typeface="Century Gothic"/>
              <a:ea typeface="Century Gothic"/>
              <a:sym typeface="Century Gothic"/>
            </a:endParaRPr>
          </a:p>
          <a:p>
            <a:pPr marL="0" indent="0" algn="ctr">
              <a:spcAft>
                <a:spcPct val="0"/>
              </a:spcAft>
              <a:buNone/>
            </a:pPr>
            <a:r>
              <a:rPr lang="en-US" altLang="en-GB" b="1">
                <a:solidFill>
                  <a:srgbClr val="20124D"/>
                </a:solidFill>
                <a:latin typeface="Century Gothic"/>
                <a:ea typeface="Century Gothic"/>
                <a:sym typeface="Century Gothic"/>
              </a:rPr>
              <a:t>Instagram: </a:t>
            </a:r>
            <a:r>
              <a:rPr lang="en-US" altLang="en-GB" b="1" u="sng">
                <a:solidFill>
                  <a:srgbClr val="20124D"/>
                </a:solidFill>
                <a:latin typeface="Century Gothic"/>
                <a:ea typeface="Century Gothic"/>
                <a:sym typeface="Century Gothic"/>
                <a:hlinkClick r:id="rId4" action="ppaction://hlinkfile"/>
              </a:rPr>
              <a:t>https://www.instagram.com/peduliskizofrenia/</a:t>
            </a:r>
            <a:r>
              <a:rPr lang="en-GB" altLang="en-US" b="1">
                <a:solidFill>
                  <a:srgbClr val="20124D"/>
                </a:solidFill>
                <a:latin typeface="Century Gothic"/>
                <a:ea typeface="Century Gothic"/>
                <a:sym typeface="Century Gothic"/>
                <a:hlinkClick r:id="rId4" action="ppaction://hlinkfile"/>
              </a:rPr>
              <a:t> </a:t>
            </a:r>
            <a:endParaRPr lang="en-US" b="1">
              <a:solidFill>
                <a:srgbClr val="20124D"/>
              </a:solidFill>
              <a:latin typeface="Century Gothic"/>
              <a:ea typeface="Century Gothic"/>
              <a:sym typeface="Century Gothic"/>
            </a:endParaRPr>
          </a:p>
          <a:p>
            <a:pPr marL="0" indent="0" algn="ctr">
              <a:spcAft>
                <a:spcPct val="0"/>
              </a:spcAft>
              <a:buNone/>
            </a:pPr>
            <a:endParaRPr lang="en-US" b="1">
              <a:solidFill>
                <a:srgbClr val="20124D"/>
              </a:solidFill>
              <a:latin typeface="Century Gothic"/>
              <a:ea typeface="Century Gothic"/>
              <a:sym typeface="Century Gothic"/>
            </a:endParaRPr>
          </a:p>
          <a:p>
            <a:pPr marL="0" indent="0">
              <a:buNone/>
            </a:pPr>
            <a:endParaRPr lang="en-US" altLang="zh-CN"/>
          </a:p>
        </p:txBody>
      </p:sp>
    </p:spTree>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BEAUTIFY_FLAG" val="#wm#"/>
  <p:tag name="KSO_WM_TEMPLATE_CATEGORY" val="custom"/>
  <p:tag name="KSO_WM_TEMPLATE_INDEX" val="20184553"/>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KSO_WM_DOC_GUID" val="{7d311b73-f9d3-4b91-b6f8-c98d9cfd796f}"/>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3832</Words>
  <Application>WPS Presentation</Application>
  <PresentationFormat>宽屏</PresentationFormat>
  <Paragraphs>53</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SimSun</vt:lpstr>
      <vt:lpstr>Wingdings</vt:lpstr>
      <vt:lpstr>Century Gothic</vt:lpstr>
      <vt:lpstr>Segoe Print</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1305</cp:revision>
  <dcterms:created xsi:type="dcterms:W3CDTF">2018-03-01T02:03:00Z</dcterms:created>
  <dcterms:modified xsi:type="dcterms:W3CDTF">2025-06-10T09:42:57Z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y fmtid="{D5CDD505-2E9C-101B-9397-08002B2CF9AE}" pid="3" name="KSORubyTemplateID">
    <vt:lpwstr>2</vt:lpwstr>
  </property>
</Properties>
</file>